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98" r:id="rId2"/>
  </p:sldMasterIdLst>
  <p:sldIdLst>
    <p:sldId id="326" r:id="rId3"/>
    <p:sldId id="327" r:id="rId4"/>
    <p:sldId id="285" r:id="rId5"/>
    <p:sldId id="267" r:id="rId6"/>
    <p:sldId id="282" r:id="rId7"/>
    <p:sldId id="304" r:id="rId8"/>
    <p:sldId id="319" r:id="rId9"/>
    <p:sldId id="256" r:id="rId10"/>
    <p:sldId id="260" r:id="rId11"/>
    <p:sldId id="295" r:id="rId12"/>
    <p:sldId id="259" r:id="rId13"/>
    <p:sldId id="290" r:id="rId14"/>
    <p:sldId id="261" r:id="rId15"/>
    <p:sldId id="262" r:id="rId16"/>
    <p:sldId id="277" r:id="rId17"/>
    <p:sldId id="278" r:id="rId18"/>
    <p:sldId id="281" r:id="rId19"/>
    <p:sldId id="332" r:id="rId20"/>
    <p:sldId id="331" r:id="rId21"/>
    <p:sldId id="329" r:id="rId22"/>
    <p:sldId id="274" r:id="rId23"/>
    <p:sldId id="275" r:id="rId24"/>
    <p:sldId id="309" r:id="rId25"/>
    <p:sldId id="310" r:id="rId26"/>
    <p:sldId id="313" r:id="rId27"/>
    <p:sldId id="312" r:id="rId28"/>
    <p:sldId id="307" r:id="rId29"/>
    <p:sldId id="330" r:id="rId30"/>
    <p:sldId id="325" r:id="rId31"/>
    <p:sldId id="315" r:id="rId32"/>
    <p:sldId id="317" r:id="rId33"/>
    <p:sldId id="280" r:id="rId34"/>
  </p:sldIdLst>
  <p:sldSz cx="9144000" cy="6858000" type="screen4x3"/>
  <p:notesSz cx="7099300" cy="10223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9C8"/>
    <a:srgbClr val="FF33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4" autoAdjust="0"/>
    <p:restoredTop sz="93822" autoAdjust="0"/>
  </p:normalViewPr>
  <p:slideViewPr>
    <p:cSldViewPr>
      <p:cViewPr varScale="1">
        <p:scale>
          <a:sx n="83" d="100"/>
          <a:sy n="83" d="100"/>
        </p:scale>
        <p:origin x="133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531933508311456E-2"/>
          <c:y val="3.7470954713147403E-2"/>
          <c:w val="0.66905596869835715"/>
          <c:h val="0.852758443736929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1000 Ом*м</c:v>
                </c:pt>
              </c:strCache>
            </c:strRef>
          </c:tx>
          <c:spPr>
            <a:ln>
              <a:solidFill>
                <a:srgbClr val="FF3300"/>
              </a:solidFill>
            </a:ln>
          </c:spPr>
          <c:dPt>
            <c:idx val="2"/>
            <c:marker>
              <c:spPr>
                <a:solidFill>
                  <a:srgbClr val="FF0000"/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A27-48DC-BC47-22C885523755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400</c:v>
                </c:pt>
                <c:pt idx="1">
                  <c:v>180</c:v>
                </c:pt>
                <c:pt idx="2">
                  <c:v>100</c:v>
                </c:pt>
                <c:pt idx="3">
                  <c:v>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A27-48DC-BC47-22C8855237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500 Ом*м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cat>
            <c:numRef>
              <c:f>Лист1!$A$2:$A$5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180</c:v>
                </c:pt>
                <c:pt idx="1">
                  <c:v>50</c:v>
                </c:pt>
                <c:pt idx="2">
                  <c:v>45</c:v>
                </c:pt>
                <c:pt idx="3">
                  <c:v>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A27-48DC-BC47-22C8855237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Трудозатраты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ln>
                <a:solidFill>
                  <a:srgbClr val="00B050"/>
                </a:solidFill>
              </a:ln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100</c:v>
                </c:pt>
                <c:pt idx="3">
                  <c:v>350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A27-48DC-BC47-22C8855237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666240"/>
        <c:axId val="304670160"/>
      </c:lineChart>
      <c:catAx>
        <c:axId val="30466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4670160"/>
        <c:crosses val="autoZero"/>
        <c:auto val="1"/>
        <c:lblAlgn val="ctr"/>
        <c:lblOffset val="100"/>
        <c:noMultiLvlLbl val="0"/>
      </c:catAx>
      <c:valAx>
        <c:axId val="304670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4666240"/>
        <c:crosses val="autoZero"/>
        <c:crossBetween val="between"/>
      </c:valAx>
    </c:plotArea>
    <c:legend>
      <c:legendPos val="r"/>
      <c:layout/>
      <c:overlay val="0"/>
      <c:spPr>
        <a:ln w="12700"/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B3C4B-8630-47C5-9E06-60FBD8B8C8C9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341321-EE90-4955-905A-0CEDE7C4C6B0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rgbClr val="FFFF00"/>
              </a:solidFill>
            </a:rPr>
            <a:t>1 Бипрон= 10 традиционных заземлителей</a:t>
          </a:r>
          <a:endParaRPr lang="ru-RU" b="1" dirty="0">
            <a:solidFill>
              <a:srgbClr val="FFFF00"/>
            </a:solidFill>
          </a:endParaRPr>
        </a:p>
      </dgm:t>
    </dgm:pt>
    <dgm:pt modelId="{1EAAE5AF-70B6-4571-8F23-F9456D37FD68}" type="parTrans" cxnId="{4228C8DE-1F42-4B6F-A529-DEB27049924C}">
      <dgm:prSet/>
      <dgm:spPr/>
      <dgm:t>
        <a:bodyPr/>
        <a:lstStyle/>
        <a:p>
          <a:endParaRPr lang="ru-RU"/>
        </a:p>
      </dgm:t>
    </dgm:pt>
    <dgm:pt modelId="{0207A92A-383D-471F-AAED-0761A4E10500}" type="sibTrans" cxnId="{4228C8DE-1F42-4B6F-A529-DEB27049924C}">
      <dgm:prSet/>
      <dgm:spPr/>
      <dgm:t>
        <a:bodyPr/>
        <a:lstStyle/>
        <a:p>
          <a:endParaRPr lang="ru-RU"/>
        </a:p>
      </dgm:t>
    </dgm:pt>
    <dgm:pt modelId="{A35179CA-49CD-4E76-AD7C-3FBD54CD5180}">
      <dgm:prSet phldrT="[Текст]"/>
      <dgm:spPr/>
      <dgm:t>
        <a:bodyPr/>
        <a:lstStyle/>
        <a:p>
          <a:pPr algn="ctr"/>
          <a:r>
            <a:rPr lang="ru-RU" b="1" dirty="0">
              <a:solidFill>
                <a:srgbClr val="EB99C8"/>
              </a:solidFill>
            </a:rPr>
            <a:t>Инновационная система «</a:t>
          </a:r>
          <a:r>
            <a:rPr lang="en-US" b="1" dirty="0">
              <a:solidFill>
                <a:srgbClr val="EB99C8"/>
              </a:solidFill>
            </a:rPr>
            <a:t>Smart Gel</a:t>
          </a:r>
          <a:r>
            <a:rPr lang="ru-RU" b="1" dirty="0">
              <a:solidFill>
                <a:srgbClr val="EB99C8"/>
              </a:solidFill>
            </a:rPr>
            <a:t>»</a:t>
          </a:r>
        </a:p>
      </dgm:t>
    </dgm:pt>
    <dgm:pt modelId="{4D9B35A7-15FA-4455-A3F3-F98BEEDCEEBD}" type="parTrans" cxnId="{8583305D-F7F7-4D9D-87C4-0F373E03747B}">
      <dgm:prSet/>
      <dgm:spPr/>
      <dgm:t>
        <a:bodyPr/>
        <a:lstStyle/>
        <a:p>
          <a:endParaRPr lang="ru-RU"/>
        </a:p>
      </dgm:t>
    </dgm:pt>
    <dgm:pt modelId="{17F59C90-DB4A-4A2A-A2AB-6FB0979FD2CF}" type="sibTrans" cxnId="{8583305D-F7F7-4D9D-87C4-0F373E03747B}">
      <dgm:prSet/>
      <dgm:spPr/>
      <dgm:t>
        <a:bodyPr/>
        <a:lstStyle/>
        <a:p>
          <a:endParaRPr lang="ru-RU"/>
        </a:p>
      </dgm:t>
    </dgm:pt>
    <dgm:pt modelId="{014F2275-68CA-470A-88EB-E8010E0753E4}">
      <dgm:prSet phldrT="[Текст]"/>
      <dgm:spPr/>
      <dgm:t>
        <a:bodyPr/>
        <a:lstStyle/>
        <a:p>
          <a:pPr algn="ctr"/>
          <a:r>
            <a:rPr lang="ru-RU" b="1" dirty="0"/>
            <a:t>Температурный диапазон </a:t>
          </a:r>
          <a:r>
            <a:rPr lang="ru-RU" b="1" dirty="0" smtClean="0"/>
            <a:t>от:     -60 С </a:t>
          </a:r>
          <a:r>
            <a:rPr lang="ru-RU" b="1" dirty="0"/>
            <a:t>до +60 С</a:t>
          </a:r>
        </a:p>
      </dgm:t>
    </dgm:pt>
    <dgm:pt modelId="{BC2E2FD8-1E62-4282-B8E1-D892745F97AB}" type="parTrans" cxnId="{3324F64C-A515-4075-9448-AC3BE5296F09}">
      <dgm:prSet/>
      <dgm:spPr/>
      <dgm:t>
        <a:bodyPr/>
        <a:lstStyle/>
        <a:p>
          <a:endParaRPr lang="ru-RU"/>
        </a:p>
      </dgm:t>
    </dgm:pt>
    <dgm:pt modelId="{B9122150-E72C-43F6-9494-0A45E6345A10}" type="sibTrans" cxnId="{3324F64C-A515-4075-9448-AC3BE5296F09}">
      <dgm:prSet/>
      <dgm:spPr/>
      <dgm:t>
        <a:bodyPr/>
        <a:lstStyle/>
        <a:p>
          <a:endParaRPr lang="ru-RU"/>
        </a:p>
      </dgm:t>
    </dgm:pt>
    <dgm:pt modelId="{87C56492-958D-4BC9-A9C3-5481D4A7944C}" type="pres">
      <dgm:prSet presAssocID="{90EB3C4B-8630-47C5-9E06-60FBD8B8C8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DEA7B7-A50C-4B17-A09B-FC099A27FA4C}" type="pres">
      <dgm:prSet presAssocID="{12341321-EE90-4955-905A-0CEDE7C4C6B0}" presName="parentLin" presStyleCnt="0"/>
      <dgm:spPr/>
    </dgm:pt>
    <dgm:pt modelId="{2DBDEC1F-11EB-4D01-B78D-DEEB02631F6D}" type="pres">
      <dgm:prSet presAssocID="{12341321-EE90-4955-905A-0CEDE7C4C6B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E4BFFCD-7789-4F26-A59B-D574D4CEDB0D}" type="pres">
      <dgm:prSet presAssocID="{12341321-EE90-4955-905A-0CEDE7C4C6B0}" presName="parentText" presStyleLbl="node1" presStyleIdx="0" presStyleCnt="3" custScaleX="112500" custLinFactNeighborY="13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939EC-6CE0-4D37-91A2-3A09679EDC69}" type="pres">
      <dgm:prSet presAssocID="{12341321-EE90-4955-905A-0CEDE7C4C6B0}" presName="negativeSpace" presStyleCnt="0"/>
      <dgm:spPr/>
    </dgm:pt>
    <dgm:pt modelId="{C8430AFA-E9B1-4EB3-8FE8-B5FEC030393C}" type="pres">
      <dgm:prSet presAssocID="{12341321-EE90-4955-905A-0CEDE7C4C6B0}" presName="childText" presStyleLbl="conFgAcc1" presStyleIdx="0" presStyleCnt="3">
        <dgm:presLayoutVars>
          <dgm:bulletEnabled val="1"/>
        </dgm:presLayoutVars>
      </dgm:prSet>
      <dgm:spPr/>
    </dgm:pt>
    <dgm:pt modelId="{CDC87124-7EFC-448A-BF55-047E9AEBFB9A}" type="pres">
      <dgm:prSet presAssocID="{0207A92A-383D-471F-AAED-0761A4E10500}" presName="spaceBetweenRectangles" presStyleCnt="0"/>
      <dgm:spPr/>
    </dgm:pt>
    <dgm:pt modelId="{D1488887-34D3-4A4C-9A4B-0D9D5897DA51}" type="pres">
      <dgm:prSet presAssocID="{A35179CA-49CD-4E76-AD7C-3FBD54CD5180}" presName="parentLin" presStyleCnt="0"/>
      <dgm:spPr/>
    </dgm:pt>
    <dgm:pt modelId="{6ED5B0CD-48F4-4DB1-9EDF-18B6CEE1D4DB}" type="pres">
      <dgm:prSet presAssocID="{A35179CA-49CD-4E76-AD7C-3FBD54CD518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F662CE4-2885-428A-8DC8-729A180E8DF4}" type="pres">
      <dgm:prSet presAssocID="{A35179CA-49CD-4E76-AD7C-3FBD54CD5180}" presName="parentText" presStyleLbl="node1" presStyleIdx="1" presStyleCnt="3" custScaleX="107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E09695-0B1C-4ECF-BCBE-E708B5B9E27C}" type="pres">
      <dgm:prSet presAssocID="{A35179CA-49CD-4E76-AD7C-3FBD54CD5180}" presName="negativeSpace" presStyleCnt="0"/>
      <dgm:spPr/>
    </dgm:pt>
    <dgm:pt modelId="{88C2A2BC-24B2-4A60-AB4C-3F050E341014}" type="pres">
      <dgm:prSet presAssocID="{A35179CA-49CD-4E76-AD7C-3FBD54CD5180}" presName="childText" presStyleLbl="conFgAcc1" presStyleIdx="1" presStyleCnt="3">
        <dgm:presLayoutVars>
          <dgm:bulletEnabled val="1"/>
        </dgm:presLayoutVars>
      </dgm:prSet>
      <dgm:spPr/>
    </dgm:pt>
    <dgm:pt modelId="{6E4A32C7-B720-42AF-9369-F8AB696DF193}" type="pres">
      <dgm:prSet presAssocID="{17F59C90-DB4A-4A2A-A2AB-6FB0979FD2CF}" presName="spaceBetweenRectangles" presStyleCnt="0"/>
      <dgm:spPr/>
    </dgm:pt>
    <dgm:pt modelId="{5BF8F0E6-EC88-4F1E-9004-C9139DF113FB}" type="pres">
      <dgm:prSet presAssocID="{014F2275-68CA-470A-88EB-E8010E0753E4}" presName="parentLin" presStyleCnt="0"/>
      <dgm:spPr/>
    </dgm:pt>
    <dgm:pt modelId="{059F4679-5C9D-4EE8-A2A8-226919190361}" type="pres">
      <dgm:prSet presAssocID="{014F2275-68CA-470A-88EB-E8010E0753E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7E49BED-8458-4112-B8CE-B1AE61CE69F2}" type="pres">
      <dgm:prSet presAssocID="{014F2275-68CA-470A-88EB-E8010E0753E4}" presName="parentText" presStyleLbl="node1" presStyleIdx="2" presStyleCnt="3" custScaleX="112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1A738-43F2-45E0-AB0B-D8E058D1309B}" type="pres">
      <dgm:prSet presAssocID="{014F2275-68CA-470A-88EB-E8010E0753E4}" presName="negativeSpace" presStyleCnt="0"/>
      <dgm:spPr/>
    </dgm:pt>
    <dgm:pt modelId="{3A232F51-9774-4762-B20C-D4148143B491}" type="pres">
      <dgm:prSet presAssocID="{014F2275-68CA-470A-88EB-E8010E0753E4}" presName="childText" presStyleLbl="conFgAcc1" presStyleIdx="2" presStyleCnt="3" custLinFactNeighborX="-437" custLinFactNeighborY="7565">
        <dgm:presLayoutVars>
          <dgm:bulletEnabled val="1"/>
        </dgm:presLayoutVars>
      </dgm:prSet>
      <dgm:spPr/>
    </dgm:pt>
  </dgm:ptLst>
  <dgm:cxnLst>
    <dgm:cxn modelId="{BE8994AE-B9F7-4713-BFF6-FB2D57EF2423}" type="presOf" srcId="{A35179CA-49CD-4E76-AD7C-3FBD54CD5180}" destId="{AF662CE4-2885-428A-8DC8-729A180E8DF4}" srcOrd="1" destOrd="0" presId="urn:microsoft.com/office/officeart/2005/8/layout/list1"/>
    <dgm:cxn modelId="{3324F64C-A515-4075-9448-AC3BE5296F09}" srcId="{90EB3C4B-8630-47C5-9E06-60FBD8B8C8C9}" destId="{014F2275-68CA-470A-88EB-E8010E0753E4}" srcOrd="2" destOrd="0" parTransId="{BC2E2FD8-1E62-4282-B8E1-D892745F97AB}" sibTransId="{B9122150-E72C-43F6-9494-0A45E6345A10}"/>
    <dgm:cxn modelId="{22A6EF94-BDB1-4E74-923A-F5889693D3A7}" type="presOf" srcId="{12341321-EE90-4955-905A-0CEDE7C4C6B0}" destId="{2DBDEC1F-11EB-4D01-B78D-DEEB02631F6D}" srcOrd="0" destOrd="0" presId="urn:microsoft.com/office/officeart/2005/8/layout/list1"/>
    <dgm:cxn modelId="{8D7C87DB-02A5-46B2-A9F2-28649B6ECE01}" type="presOf" srcId="{90EB3C4B-8630-47C5-9E06-60FBD8B8C8C9}" destId="{87C56492-958D-4BC9-A9C3-5481D4A7944C}" srcOrd="0" destOrd="0" presId="urn:microsoft.com/office/officeart/2005/8/layout/list1"/>
    <dgm:cxn modelId="{57365779-07D4-4409-A6D0-9916371E2FB4}" type="presOf" srcId="{014F2275-68CA-470A-88EB-E8010E0753E4}" destId="{059F4679-5C9D-4EE8-A2A8-226919190361}" srcOrd="0" destOrd="0" presId="urn:microsoft.com/office/officeart/2005/8/layout/list1"/>
    <dgm:cxn modelId="{8583305D-F7F7-4D9D-87C4-0F373E03747B}" srcId="{90EB3C4B-8630-47C5-9E06-60FBD8B8C8C9}" destId="{A35179CA-49CD-4E76-AD7C-3FBD54CD5180}" srcOrd="1" destOrd="0" parTransId="{4D9B35A7-15FA-4455-A3F3-F98BEEDCEEBD}" sibTransId="{17F59C90-DB4A-4A2A-A2AB-6FB0979FD2CF}"/>
    <dgm:cxn modelId="{4228C8DE-1F42-4B6F-A529-DEB27049924C}" srcId="{90EB3C4B-8630-47C5-9E06-60FBD8B8C8C9}" destId="{12341321-EE90-4955-905A-0CEDE7C4C6B0}" srcOrd="0" destOrd="0" parTransId="{1EAAE5AF-70B6-4571-8F23-F9456D37FD68}" sibTransId="{0207A92A-383D-471F-AAED-0761A4E10500}"/>
    <dgm:cxn modelId="{B60E1CEA-404A-4CFA-B85C-7D858B7453DB}" type="presOf" srcId="{A35179CA-49CD-4E76-AD7C-3FBD54CD5180}" destId="{6ED5B0CD-48F4-4DB1-9EDF-18B6CEE1D4DB}" srcOrd="0" destOrd="0" presId="urn:microsoft.com/office/officeart/2005/8/layout/list1"/>
    <dgm:cxn modelId="{4E57A16E-2C6F-4EAB-A1D0-CF464F187767}" type="presOf" srcId="{014F2275-68CA-470A-88EB-E8010E0753E4}" destId="{27E49BED-8458-4112-B8CE-B1AE61CE69F2}" srcOrd="1" destOrd="0" presId="urn:microsoft.com/office/officeart/2005/8/layout/list1"/>
    <dgm:cxn modelId="{13841F26-72FB-4FD2-9200-50749761D594}" type="presOf" srcId="{12341321-EE90-4955-905A-0CEDE7C4C6B0}" destId="{8E4BFFCD-7789-4F26-A59B-D574D4CEDB0D}" srcOrd="1" destOrd="0" presId="urn:microsoft.com/office/officeart/2005/8/layout/list1"/>
    <dgm:cxn modelId="{859678EA-79B9-4EC3-B700-8D97E90540AD}" type="presParOf" srcId="{87C56492-958D-4BC9-A9C3-5481D4A7944C}" destId="{51DEA7B7-A50C-4B17-A09B-FC099A27FA4C}" srcOrd="0" destOrd="0" presId="urn:microsoft.com/office/officeart/2005/8/layout/list1"/>
    <dgm:cxn modelId="{70F05E0C-3C47-44BF-A0C8-22BB52B06A06}" type="presParOf" srcId="{51DEA7B7-A50C-4B17-A09B-FC099A27FA4C}" destId="{2DBDEC1F-11EB-4D01-B78D-DEEB02631F6D}" srcOrd="0" destOrd="0" presId="urn:microsoft.com/office/officeart/2005/8/layout/list1"/>
    <dgm:cxn modelId="{1361B810-87A8-4E3D-A4EC-1A66C4F61926}" type="presParOf" srcId="{51DEA7B7-A50C-4B17-A09B-FC099A27FA4C}" destId="{8E4BFFCD-7789-4F26-A59B-D574D4CEDB0D}" srcOrd="1" destOrd="0" presId="urn:microsoft.com/office/officeart/2005/8/layout/list1"/>
    <dgm:cxn modelId="{14BD0C6D-E7DA-4983-9759-6A0817D99DDF}" type="presParOf" srcId="{87C56492-958D-4BC9-A9C3-5481D4A7944C}" destId="{E54939EC-6CE0-4D37-91A2-3A09679EDC69}" srcOrd="1" destOrd="0" presId="urn:microsoft.com/office/officeart/2005/8/layout/list1"/>
    <dgm:cxn modelId="{666B7E84-AECE-4BB4-B9C0-62AB32B096AF}" type="presParOf" srcId="{87C56492-958D-4BC9-A9C3-5481D4A7944C}" destId="{C8430AFA-E9B1-4EB3-8FE8-B5FEC030393C}" srcOrd="2" destOrd="0" presId="urn:microsoft.com/office/officeart/2005/8/layout/list1"/>
    <dgm:cxn modelId="{20AA79D8-E003-469D-BF97-4E5EC40F16AB}" type="presParOf" srcId="{87C56492-958D-4BC9-A9C3-5481D4A7944C}" destId="{CDC87124-7EFC-448A-BF55-047E9AEBFB9A}" srcOrd="3" destOrd="0" presId="urn:microsoft.com/office/officeart/2005/8/layout/list1"/>
    <dgm:cxn modelId="{4863C900-9C10-472D-897C-28C6A947C3A6}" type="presParOf" srcId="{87C56492-958D-4BC9-A9C3-5481D4A7944C}" destId="{D1488887-34D3-4A4C-9A4B-0D9D5897DA51}" srcOrd="4" destOrd="0" presId="urn:microsoft.com/office/officeart/2005/8/layout/list1"/>
    <dgm:cxn modelId="{EF630802-3640-4751-AD67-26578E12CC28}" type="presParOf" srcId="{D1488887-34D3-4A4C-9A4B-0D9D5897DA51}" destId="{6ED5B0CD-48F4-4DB1-9EDF-18B6CEE1D4DB}" srcOrd="0" destOrd="0" presId="urn:microsoft.com/office/officeart/2005/8/layout/list1"/>
    <dgm:cxn modelId="{65C68C86-E9A8-4183-8B76-9832B0622268}" type="presParOf" srcId="{D1488887-34D3-4A4C-9A4B-0D9D5897DA51}" destId="{AF662CE4-2885-428A-8DC8-729A180E8DF4}" srcOrd="1" destOrd="0" presId="urn:microsoft.com/office/officeart/2005/8/layout/list1"/>
    <dgm:cxn modelId="{C495C218-CD79-4A34-876F-7A3A42BD5343}" type="presParOf" srcId="{87C56492-958D-4BC9-A9C3-5481D4A7944C}" destId="{33E09695-0B1C-4ECF-BCBE-E708B5B9E27C}" srcOrd="5" destOrd="0" presId="urn:microsoft.com/office/officeart/2005/8/layout/list1"/>
    <dgm:cxn modelId="{F3ACF7B9-C80F-4DA1-BAEA-4007F2170407}" type="presParOf" srcId="{87C56492-958D-4BC9-A9C3-5481D4A7944C}" destId="{88C2A2BC-24B2-4A60-AB4C-3F050E341014}" srcOrd="6" destOrd="0" presId="urn:microsoft.com/office/officeart/2005/8/layout/list1"/>
    <dgm:cxn modelId="{9DD3D1DE-A6DE-4E82-9E8F-E8D3B21B1D62}" type="presParOf" srcId="{87C56492-958D-4BC9-A9C3-5481D4A7944C}" destId="{6E4A32C7-B720-42AF-9369-F8AB696DF193}" srcOrd="7" destOrd="0" presId="urn:microsoft.com/office/officeart/2005/8/layout/list1"/>
    <dgm:cxn modelId="{63419F5C-15BF-4665-8AFB-6A6618FFFFEA}" type="presParOf" srcId="{87C56492-958D-4BC9-A9C3-5481D4A7944C}" destId="{5BF8F0E6-EC88-4F1E-9004-C9139DF113FB}" srcOrd="8" destOrd="0" presId="urn:microsoft.com/office/officeart/2005/8/layout/list1"/>
    <dgm:cxn modelId="{5C7A3CA4-654D-45B8-A38D-55FCF45E8B48}" type="presParOf" srcId="{5BF8F0E6-EC88-4F1E-9004-C9139DF113FB}" destId="{059F4679-5C9D-4EE8-A2A8-226919190361}" srcOrd="0" destOrd="0" presId="urn:microsoft.com/office/officeart/2005/8/layout/list1"/>
    <dgm:cxn modelId="{04E43C2B-DBF7-4E86-BA3D-AEE5E9579664}" type="presParOf" srcId="{5BF8F0E6-EC88-4F1E-9004-C9139DF113FB}" destId="{27E49BED-8458-4112-B8CE-B1AE61CE69F2}" srcOrd="1" destOrd="0" presId="urn:microsoft.com/office/officeart/2005/8/layout/list1"/>
    <dgm:cxn modelId="{159A2A2D-7EF2-4B48-B37D-62B2AB0EB904}" type="presParOf" srcId="{87C56492-958D-4BC9-A9C3-5481D4A7944C}" destId="{0271A738-43F2-45E0-AB0B-D8E058D1309B}" srcOrd="9" destOrd="0" presId="urn:microsoft.com/office/officeart/2005/8/layout/list1"/>
    <dgm:cxn modelId="{45C0948E-7C43-4987-8CC8-14F6DC902FBF}" type="presParOf" srcId="{87C56492-958D-4BC9-A9C3-5481D4A7944C}" destId="{3A232F51-9774-4762-B20C-D4148143B49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039DB5-B286-485D-B486-AF05CA31D4D1}" type="doc">
      <dgm:prSet loTypeId="urn:microsoft.com/office/officeart/2005/8/layout/StepDownProcess" loCatId="process" qsTypeId="urn:microsoft.com/office/officeart/2005/8/quickstyle/3d3" qsCatId="3D" csTypeId="urn:microsoft.com/office/officeart/2005/8/colors/accent1_2" csCatId="accent1" phldr="1"/>
      <dgm:spPr/>
    </dgm:pt>
    <dgm:pt modelId="{7BA87700-31D3-49CC-B8FC-59368E76A4FB}">
      <dgm:prSet phldrT="[Текст]"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Уличное освещение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9AF5A1-D998-4472-B12F-5553FEDC341A}" type="parTrans" cxnId="{2A4C70B7-DC1E-44AF-88E0-5F0CFE321BAA}">
      <dgm:prSet/>
      <dgm:spPr/>
      <dgm:t>
        <a:bodyPr/>
        <a:lstStyle/>
        <a:p>
          <a:endParaRPr lang="ru-RU"/>
        </a:p>
      </dgm:t>
    </dgm:pt>
    <dgm:pt modelId="{3540CCD2-F5A1-4214-928A-48809F30318E}" type="sibTrans" cxnId="{2A4C70B7-DC1E-44AF-88E0-5F0CFE321BAA}">
      <dgm:prSet/>
      <dgm:spPr/>
      <dgm:t>
        <a:bodyPr/>
        <a:lstStyle/>
        <a:p>
          <a:endParaRPr lang="ru-RU"/>
        </a:p>
      </dgm:t>
    </dgm:pt>
    <dgm:pt modelId="{94D84D94-8D6A-4BDF-97CC-A3CFCC78D0E5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Освещение производственного цеха, склада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6F4A1-B70E-453D-898E-6FB3A52CDA40}" type="parTrans" cxnId="{7584CC39-ADBB-4EF0-ABDD-5823CA5E8B72}">
      <dgm:prSet/>
      <dgm:spPr/>
      <dgm:t>
        <a:bodyPr/>
        <a:lstStyle/>
        <a:p>
          <a:endParaRPr lang="ru-RU"/>
        </a:p>
      </dgm:t>
    </dgm:pt>
    <dgm:pt modelId="{345DD5BE-D8CA-4394-9750-042E6E907619}" type="sibTrans" cxnId="{7584CC39-ADBB-4EF0-ABDD-5823CA5E8B72}">
      <dgm:prSet/>
      <dgm:spPr/>
      <dgm:t>
        <a:bodyPr/>
        <a:lstStyle/>
        <a:p>
          <a:endParaRPr lang="ru-RU"/>
        </a:p>
      </dgm:t>
    </dgm:pt>
    <dgm:pt modelId="{2CCEC266-F60D-471D-ACC4-879D1FCCC23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Прожекторные мачты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2E5E37-D985-4264-8ABC-636956E332AB}" type="parTrans" cxnId="{CFD1E9CD-A9FF-4ACB-AD2F-72A28E771132}">
      <dgm:prSet/>
      <dgm:spPr/>
      <dgm:t>
        <a:bodyPr/>
        <a:lstStyle/>
        <a:p>
          <a:endParaRPr lang="ru-RU"/>
        </a:p>
      </dgm:t>
    </dgm:pt>
    <dgm:pt modelId="{55264847-F1E8-4611-B6D1-0831F1EBED0C}" type="sibTrans" cxnId="{CFD1E9CD-A9FF-4ACB-AD2F-72A28E771132}">
      <dgm:prSet/>
      <dgm:spPr/>
      <dgm:t>
        <a:bodyPr/>
        <a:lstStyle/>
        <a:p>
          <a:endParaRPr lang="ru-RU"/>
        </a:p>
      </dgm:t>
    </dgm:pt>
    <dgm:pt modelId="{38ED945A-CE5E-48A3-9B36-9587FEFBA7DC}" type="pres">
      <dgm:prSet presAssocID="{03039DB5-B286-485D-B486-AF05CA31D4D1}" presName="rootnode" presStyleCnt="0">
        <dgm:presLayoutVars>
          <dgm:chMax/>
          <dgm:chPref/>
          <dgm:dir/>
          <dgm:animLvl val="lvl"/>
        </dgm:presLayoutVars>
      </dgm:prSet>
      <dgm:spPr/>
    </dgm:pt>
    <dgm:pt modelId="{A94683EB-0C51-492A-8835-7FA5793565BD}" type="pres">
      <dgm:prSet presAssocID="{7BA87700-31D3-49CC-B8FC-59368E76A4FB}" presName="composite" presStyleCnt="0"/>
      <dgm:spPr/>
    </dgm:pt>
    <dgm:pt modelId="{F15AB4E0-76C2-45C6-944F-54446830929A}" type="pres">
      <dgm:prSet presAssocID="{7BA87700-31D3-49CC-B8FC-59368E76A4FB}" presName="bentUpArrow1" presStyleLbl="alignImgPlace1" presStyleIdx="0" presStyleCnt="2"/>
      <dgm:spPr/>
    </dgm:pt>
    <dgm:pt modelId="{7D5124B5-AC7D-4276-B3F9-2071E56E2AEF}" type="pres">
      <dgm:prSet presAssocID="{7BA87700-31D3-49CC-B8FC-59368E76A4FB}" presName="ParentText" presStyleLbl="node1" presStyleIdx="0" presStyleCnt="3" custScaleX="256432">
        <dgm:presLayoutVars>
          <dgm:chMax val="1"/>
          <dgm:chPref val="1"/>
          <dgm:bulletEnabled val="1"/>
        </dgm:presLayoutVars>
      </dgm:prSet>
      <dgm:spPr/>
    </dgm:pt>
    <dgm:pt modelId="{40630546-703B-43A1-AF5D-DD00ED2C7FC2}" type="pres">
      <dgm:prSet presAssocID="{7BA87700-31D3-49CC-B8FC-59368E76A4FB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1A3C12A-837F-42AC-8171-4571E009FA46}" type="pres">
      <dgm:prSet presAssocID="{3540CCD2-F5A1-4214-928A-48809F30318E}" presName="sibTrans" presStyleCnt="0"/>
      <dgm:spPr/>
    </dgm:pt>
    <dgm:pt modelId="{6A42CEC0-A8F8-4895-AC6A-7A8208ED5EDE}" type="pres">
      <dgm:prSet presAssocID="{94D84D94-8D6A-4BDF-97CC-A3CFCC78D0E5}" presName="composite" presStyleCnt="0"/>
      <dgm:spPr/>
    </dgm:pt>
    <dgm:pt modelId="{CF12AB8E-F84A-48C0-9B17-7E526868F02B}" type="pres">
      <dgm:prSet presAssocID="{94D84D94-8D6A-4BDF-97CC-A3CFCC78D0E5}" presName="bentUpArrow1" presStyleLbl="alignImgPlace1" presStyleIdx="1" presStyleCnt="2"/>
      <dgm:spPr/>
    </dgm:pt>
    <dgm:pt modelId="{F1A3C2AF-4C76-45AA-8B9C-70C03B131DAD}" type="pres">
      <dgm:prSet presAssocID="{94D84D94-8D6A-4BDF-97CC-A3CFCC78D0E5}" presName="ParentText" presStyleLbl="node1" presStyleIdx="1" presStyleCnt="3" custScaleX="271833">
        <dgm:presLayoutVars>
          <dgm:chMax val="1"/>
          <dgm:chPref val="1"/>
          <dgm:bulletEnabled val="1"/>
        </dgm:presLayoutVars>
      </dgm:prSet>
      <dgm:spPr/>
    </dgm:pt>
    <dgm:pt modelId="{1EE08CC6-8F71-40B8-A73C-A73346E37FAA}" type="pres">
      <dgm:prSet presAssocID="{94D84D94-8D6A-4BDF-97CC-A3CFCC78D0E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F8842A1-4335-4F71-A565-9769B4F730CC}" type="pres">
      <dgm:prSet presAssocID="{345DD5BE-D8CA-4394-9750-042E6E907619}" presName="sibTrans" presStyleCnt="0"/>
      <dgm:spPr/>
    </dgm:pt>
    <dgm:pt modelId="{C580DEC1-DDD0-44D3-B7B6-81D311C2653B}" type="pres">
      <dgm:prSet presAssocID="{2CCEC266-F60D-471D-ACC4-879D1FCCC231}" presName="composite" presStyleCnt="0"/>
      <dgm:spPr/>
    </dgm:pt>
    <dgm:pt modelId="{5D845FE6-9EC5-4D3C-A2CF-411834DCEB27}" type="pres">
      <dgm:prSet presAssocID="{2CCEC266-F60D-471D-ACC4-879D1FCCC231}" presName="ParentText" presStyleLbl="node1" presStyleIdx="2" presStyleCnt="3" custScaleX="270727">
        <dgm:presLayoutVars>
          <dgm:chMax val="1"/>
          <dgm:chPref val="1"/>
          <dgm:bulletEnabled val="1"/>
        </dgm:presLayoutVars>
      </dgm:prSet>
      <dgm:spPr/>
    </dgm:pt>
  </dgm:ptLst>
  <dgm:cxnLst>
    <dgm:cxn modelId="{7584CC39-ADBB-4EF0-ABDD-5823CA5E8B72}" srcId="{03039DB5-B286-485D-B486-AF05CA31D4D1}" destId="{94D84D94-8D6A-4BDF-97CC-A3CFCC78D0E5}" srcOrd="1" destOrd="0" parTransId="{A6C6F4A1-B70E-453D-898E-6FB3A52CDA40}" sibTransId="{345DD5BE-D8CA-4394-9750-042E6E907619}"/>
    <dgm:cxn modelId="{8CE248B9-4715-423F-A910-A83C158CEAA0}" type="presOf" srcId="{2CCEC266-F60D-471D-ACC4-879D1FCCC231}" destId="{5D845FE6-9EC5-4D3C-A2CF-411834DCEB27}" srcOrd="0" destOrd="0" presId="urn:microsoft.com/office/officeart/2005/8/layout/StepDownProcess"/>
    <dgm:cxn modelId="{CDE8D5C4-6A72-4896-B5CE-518A85794676}" type="presOf" srcId="{7BA87700-31D3-49CC-B8FC-59368E76A4FB}" destId="{7D5124B5-AC7D-4276-B3F9-2071E56E2AEF}" srcOrd="0" destOrd="0" presId="urn:microsoft.com/office/officeart/2005/8/layout/StepDownProcess"/>
    <dgm:cxn modelId="{2A4C70B7-DC1E-44AF-88E0-5F0CFE321BAA}" srcId="{03039DB5-B286-485D-B486-AF05CA31D4D1}" destId="{7BA87700-31D3-49CC-B8FC-59368E76A4FB}" srcOrd="0" destOrd="0" parTransId="{3E9AF5A1-D998-4472-B12F-5553FEDC341A}" sibTransId="{3540CCD2-F5A1-4214-928A-48809F30318E}"/>
    <dgm:cxn modelId="{03399F17-092F-41F8-BC71-7E0DE2B5E29D}" type="presOf" srcId="{03039DB5-B286-485D-B486-AF05CA31D4D1}" destId="{38ED945A-CE5E-48A3-9B36-9587FEFBA7DC}" srcOrd="0" destOrd="0" presId="urn:microsoft.com/office/officeart/2005/8/layout/StepDownProcess"/>
    <dgm:cxn modelId="{81965578-50C4-46F8-A6F1-34C52750DC6E}" type="presOf" srcId="{94D84D94-8D6A-4BDF-97CC-A3CFCC78D0E5}" destId="{F1A3C2AF-4C76-45AA-8B9C-70C03B131DAD}" srcOrd="0" destOrd="0" presId="urn:microsoft.com/office/officeart/2005/8/layout/StepDownProcess"/>
    <dgm:cxn modelId="{CFD1E9CD-A9FF-4ACB-AD2F-72A28E771132}" srcId="{03039DB5-B286-485D-B486-AF05CA31D4D1}" destId="{2CCEC266-F60D-471D-ACC4-879D1FCCC231}" srcOrd="2" destOrd="0" parTransId="{542E5E37-D985-4264-8ABC-636956E332AB}" sibTransId="{55264847-F1E8-4611-B6D1-0831F1EBED0C}"/>
    <dgm:cxn modelId="{0EE60AA6-9481-4745-8F33-9989DCE6B6D4}" type="presParOf" srcId="{38ED945A-CE5E-48A3-9B36-9587FEFBA7DC}" destId="{A94683EB-0C51-492A-8835-7FA5793565BD}" srcOrd="0" destOrd="0" presId="urn:microsoft.com/office/officeart/2005/8/layout/StepDownProcess"/>
    <dgm:cxn modelId="{0C6AF608-DD14-4EFF-9F33-4CF2C461FAEF}" type="presParOf" srcId="{A94683EB-0C51-492A-8835-7FA5793565BD}" destId="{F15AB4E0-76C2-45C6-944F-54446830929A}" srcOrd="0" destOrd="0" presId="urn:microsoft.com/office/officeart/2005/8/layout/StepDownProcess"/>
    <dgm:cxn modelId="{9678DA60-D61F-4C7D-8981-32E763A82D41}" type="presParOf" srcId="{A94683EB-0C51-492A-8835-7FA5793565BD}" destId="{7D5124B5-AC7D-4276-B3F9-2071E56E2AEF}" srcOrd="1" destOrd="0" presId="urn:microsoft.com/office/officeart/2005/8/layout/StepDownProcess"/>
    <dgm:cxn modelId="{5CCEE8AA-63AC-4751-A3C0-1733E1E8C6C4}" type="presParOf" srcId="{A94683EB-0C51-492A-8835-7FA5793565BD}" destId="{40630546-703B-43A1-AF5D-DD00ED2C7FC2}" srcOrd="2" destOrd="0" presId="urn:microsoft.com/office/officeart/2005/8/layout/StepDownProcess"/>
    <dgm:cxn modelId="{970D7B68-4599-446C-B175-43B7E4329596}" type="presParOf" srcId="{38ED945A-CE5E-48A3-9B36-9587FEFBA7DC}" destId="{51A3C12A-837F-42AC-8171-4571E009FA46}" srcOrd="1" destOrd="0" presId="urn:microsoft.com/office/officeart/2005/8/layout/StepDownProcess"/>
    <dgm:cxn modelId="{689134A2-7884-422E-BFA5-1953F54E4588}" type="presParOf" srcId="{38ED945A-CE5E-48A3-9B36-9587FEFBA7DC}" destId="{6A42CEC0-A8F8-4895-AC6A-7A8208ED5EDE}" srcOrd="2" destOrd="0" presId="urn:microsoft.com/office/officeart/2005/8/layout/StepDownProcess"/>
    <dgm:cxn modelId="{8988883A-A68B-4982-ACA5-C3E35B4526F8}" type="presParOf" srcId="{6A42CEC0-A8F8-4895-AC6A-7A8208ED5EDE}" destId="{CF12AB8E-F84A-48C0-9B17-7E526868F02B}" srcOrd="0" destOrd="0" presId="urn:microsoft.com/office/officeart/2005/8/layout/StepDownProcess"/>
    <dgm:cxn modelId="{F9C9C99D-3E79-4EFA-90B8-BE080FFB81E8}" type="presParOf" srcId="{6A42CEC0-A8F8-4895-AC6A-7A8208ED5EDE}" destId="{F1A3C2AF-4C76-45AA-8B9C-70C03B131DAD}" srcOrd="1" destOrd="0" presId="urn:microsoft.com/office/officeart/2005/8/layout/StepDownProcess"/>
    <dgm:cxn modelId="{2C0B7B01-6216-4D61-962C-E34DD4830A9F}" type="presParOf" srcId="{6A42CEC0-A8F8-4895-AC6A-7A8208ED5EDE}" destId="{1EE08CC6-8F71-40B8-A73C-A73346E37FAA}" srcOrd="2" destOrd="0" presId="urn:microsoft.com/office/officeart/2005/8/layout/StepDownProcess"/>
    <dgm:cxn modelId="{262B3A9A-8340-42BA-8146-8C4F09005AFF}" type="presParOf" srcId="{38ED945A-CE5E-48A3-9B36-9587FEFBA7DC}" destId="{1F8842A1-4335-4F71-A565-9769B4F730CC}" srcOrd="3" destOrd="0" presId="urn:microsoft.com/office/officeart/2005/8/layout/StepDownProcess"/>
    <dgm:cxn modelId="{38E9FD2C-8B28-4789-A009-B00A985778F0}" type="presParOf" srcId="{38ED945A-CE5E-48A3-9B36-9587FEFBA7DC}" destId="{C580DEC1-DDD0-44D3-B7B6-81D311C2653B}" srcOrd="4" destOrd="0" presId="urn:microsoft.com/office/officeart/2005/8/layout/StepDownProcess"/>
    <dgm:cxn modelId="{552D8BE1-1730-4F24-9D07-06B4EAEE87EF}" type="presParOf" srcId="{C580DEC1-DDD0-44D3-B7B6-81D311C2653B}" destId="{5D845FE6-9EC5-4D3C-A2CF-411834DCEB2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30AFA-E9B1-4EB3-8FE8-B5FEC030393C}">
      <dsp:nvSpPr>
        <dsp:cNvPr id="0" name=""/>
        <dsp:cNvSpPr/>
      </dsp:nvSpPr>
      <dsp:spPr>
        <a:xfrm>
          <a:off x="0" y="604222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4BFFCD-7789-4F26-A59B-D574D4CEDB0D}">
      <dsp:nvSpPr>
        <dsp:cNvPr id="0" name=""/>
        <dsp:cNvSpPr/>
      </dsp:nvSpPr>
      <dsp:spPr>
        <a:xfrm>
          <a:off x="411480" y="187756"/>
          <a:ext cx="6480810" cy="856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FFFF00"/>
              </a:solidFill>
            </a:rPr>
            <a:t>1 Бипрон= 10 традиционных заземлителей</a:t>
          </a:r>
          <a:endParaRPr lang="ru-RU" sz="2900" b="1" kern="1200" dirty="0">
            <a:solidFill>
              <a:srgbClr val="FFFF00"/>
            </a:solidFill>
          </a:endParaRPr>
        </a:p>
      </dsp:txBody>
      <dsp:txXfrm>
        <a:off x="453270" y="229546"/>
        <a:ext cx="6397230" cy="772500"/>
      </dsp:txXfrm>
    </dsp:sp>
    <dsp:sp modelId="{88C2A2BC-24B2-4A60-AB4C-3F050E341014}">
      <dsp:nvSpPr>
        <dsp:cNvPr id="0" name=""/>
        <dsp:cNvSpPr/>
      </dsp:nvSpPr>
      <dsp:spPr>
        <a:xfrm>
          <a:off x="0" y="1919662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662CE4-2885-428A-8DC8-729A180E8DF4}">
      <dsp:nvSpPr>
        <dsp:cNvPr id="0" name=""/>
        <dsp:cNvSpPr/>
      </dsp:nvSpPr>
      <dsp:spPr>
        <a:xfrm>
          <a:off x="411480" y="1491622"/>
          <a:ext cx="6192774" cy="856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>
              <a:solidFill>
                <a:srgbClr val="EB99C8"/>
              </a:solidFill>
            </a:rPr>
            <a:t>Инновационная система «</a:t>
          </a:r>
          <a:r>
            <a:rPr lang="en-US" sz="2900" b="1" kern="1200" dirty="0">
              <a:solidFill>
                <a:srgbClr val="EB99C8"/>
              </a:solidFill>
            </a:rPr>
            <a:t>Smart Gel</a:t>
          </a:r>
          <a:r>
            <a:rPr lang="ru-RU" sz="2900" b="1" kern="1200" dirty="0">
              <a:solidFill>
                <a:srgbClr val="EB99C8"/>
              </a:solidFill>
            </a:rPr>
            <a:t>»</a:t>
          </a:r>
        </a:p>
      </dsp:txBody>
      <dsp:txXfrm>
        <a:off x="453270" y="1533412"/>
        <a:ext cx="6109194" cy="772500"/>
      </dsp:txXfrm>
    </dsp:sp>
    <dsp:sp modelId="{3A232F51-9774-4762-B20C-D4148143B491}">
      <dsp:nvSpPr>
        <dsp:cNvPr id="0" name=""/>
        <dsp:cNvSpPr/>
      </dsp:nvSpPr>
      <dsp:spPr>
        <a:xfrm>
          <a:off x="0" y="3267483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E49BED-8458-4112-B8CE-B1AE61CE69F2}">
      <dsp:nvSpPr>
        <dsp:cNvPr id="0" name=""/>
        <dsp:cNvSpPr/>
      </dsp:nvSpPr>
      <dsp:spPr>
        <a:xfrm>
          <a:off x="411480" y="2807062"/>
          <a:ext cx="6480810" cy="8560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/>
            <a:t>Температурный диапазон </a:t>
          </a:r>
          <a:r>
            <a:rPr lang="ru-RU" sz="2900" b="1" kern="1200" dirty="0" smtClean="0"/>
            <a:t>от:     -60 С </a:t>
          </a:r>
          <a:r>
            <a:rPr lang="ru-RU" sz="2900" b="1" kern="1200" dirty="0"/>
            <a:t>до +60 С</a:t>
          </a:r>
        </a:p>
      </dsp:txBody>
      <dsp:txXfrm>
        <a:off x="453270" y="2848852"/>
        <a:ext cx="639723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AB4E0-76C2-45C6-944F-54446830929A}">
      <dsp:nvSpPr>
        <dsp:cNvPr id="0" name=""/>
        <dsp:cNvSpPr/>
      </dsp:nvSpPr>
      <dsp:spPr>
        <a:xfrm rot="5400000">
          <a:off x="812950" y="683918"/>
          <a:ext cx="512538" cy="5835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5124B5-AC7D-4276-B3F9-2071E56E2AEF}">
      <dsp:nvSpPr>
        <dsp:cNvPr id="0" name=""/>
        <dsp:cNvSpPr/>
      </dsp:nvSpPr>
      <dsp:spPr>
        <a:xfrm>
          <a:off x="2301" y="115759"/>
          <a:ext cx="2212527" cy="6039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Уличное освещение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8" y="145246"/>
        <a:ext cx="2153553" cy="544966"/>
      </dsp:txXfrm>
    </dsp:sp>
    <dsp:sp modelId="{40630546-703B-43A1-AF5D-DD00ED2C7FC2}">
      <dsp:nvSpPr>
        <dsp:cNvPr id="0" name=""/>
        <dsp:cNvSpPr/>
      </dsp:nvSpPr>
      <dsp:spPr>
        <a:xfrm>
          <a:off x="1539971" y="173359"/>
          <a:ext cx="627527" cy="4881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2AB8E-F84A-48C0-9B17-7E526868F02B}">
      <dsp:nvSpPr>
        <dsp:cNvPr id="0" name=""/>
        <dsp:cNvSpPr/>
      </dsp:nvSpPr>
      <dsp:spPr>
        <a:xfrm rot="5400000">
          <a:off x="1941404" y="1362343"/>
          <a:ext cx="512538" cy="5835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A3C2AF-4C76-45AA-8B9C-70C03B131DAD}">
      <dsp:nvSpPr>
        <dsp:cNvPr id="0" name=""/>
        <dsp:cNvSpPr/>
      </dsp:nvSpPr>
      <dsp:spPr>
        <a:xfrm>
          <a:off x="1064314" y="794184"/>
          <a:ext cx="2345408" cy="603940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Освещение производственного цеха, склада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93801" y="823671"/>
        <a:ext cx="2286434" cy="544966"/>
      </dsp:txXfrm>
    </dsp:sp>
    <dsp:sp modelId="{1EE08CC6-8F71-40B8-A73C-A73346E37FAA}">
      <dsp:nvSpPr>
        <dsp:cNvPr id="0" name=""/>
        <dsp:cNvSpPr/>
      </dsp:nvSpPr>
      <dsp:spPr>
        <a:xfrm>
          <a:off x="2668425" y="851784"/>
          <a:ext cx="627527" cy="4881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45FE6-9EC5-4D3C-A2CF-411834DCEB27}">
      <dsp:nvSpPr>
        <dsp:cNvPr id="0" name=""/>
        <dsp:cNvSpPr/>
      </dsp:nvSpPr>
      <dsp:spPr>
        <a:xfrm>
          <a:off x="2126327" y="1472609"/>
          <a:ext cx="2335866" cy="603940"/>
        </a:xfrm>
        <a:prstGeom prst="roundRect">
          <a:avLst>
            <a:gd name="adj" fmla="val 16670"/>
          </a:avLst>
        </a:prstGeom>
        <a:solidFill>
          <a:srgbClr val="FFC00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Прожекторные мачты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5814" y="1502096"/>
        <a:ext cx="2276892" cy="544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3997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55697-BDD7-46B3-A611-FF09F1BE8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A74DA-6E20-4A5B-9EBB-FE15FD425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3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7326A-5E5B-447A-893D-1A6426A8A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7ADA6-E167-41B4-820D-1B409C09F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440E3-5CC9-4959-9023-FE2D4112A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F8CFD-E0EC-465C-97A7-9CEF36CC2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655697-BDD7-46B3-A611-FF09F1BE8D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548FDC4-59A8-42A1-80A7-A3277DA393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7DAED-E4EA-4570-AF6C-460B059E1E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3136FA-55E5-45E5-80DE-D8599A8FC7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894B1A-0F07-47AE-8EAD-A048A71985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8FDC4-59A8-42A1-80A7-A3277DA39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27052-C82E-40EE-98E7-C226678AC5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76AF8-4117-4EA4-A068-D2C70EEB17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8DDE9D-0C7A-45A5-8A28-C03EF147E7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541553-9971-45F3-9C26-B050CE1630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A74DA-6E20-4A5B-9EBB-FE15FD4250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7326A-5E5B-447A-893D-1A6426A8A0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7ADA6-E167-41B4-820D-1B409C09F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DAED-E4EA-4570-AF6C-460B059E1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36FA-55E5-45E5-80DE-D8599A8FC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4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4B1A-0F07-47AE-8EAD-A048A7198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27052-C82E-40EE-98E7-C226678AC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76AF8-4117-4EA4-A068-D2C70EEB1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DE9D-0C7A-45A5-8A28-C03EF147E7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1553-9971-45F3-9C26-B050CE163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89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89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9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3895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89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95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5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5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72DAF96-08BF-449E-ADA0-060944211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2DAF96-08BF-449E-ADA0-0609442114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340768"/>
            <a:ext cx="8229600" cy="446449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защита электроустановок от внешних и внутренних электрических </a:t>
            </a:r>
            <a:r>
              <a:rPr lang="ru-RU" sz="3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водействий</a:t>
            </a: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Системы ЭХЗ подземных коммуникаций.</a:t>
            </a:r>
            <a:r>
              <a:rPr lang="ru-RU" sz="3600" b="1" i="1" dirty="0">
                <a:effectLst/>
              </a:rPr>
              <a:t/>
            </a:r>
            <a:br>
              <a:rPr lang="ru-RU" sz="3600" b="1" i="1" dirty="0">
                <a:effectLst/>
              </a:rPr>
            </a:b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 </a:t>
            </a:r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решений </a:t>
            </a: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«Бипрон».</a:t>
            </a:r>
            <a:b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Грибанов Алексей Сергеевич</a:t>
            </a:r>
            <a:b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Технический директор ООО «Бипрон»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467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746620534"/>
              </p:ext>
            </p:extLst>
          </p:nvPr>
        </p:nvGraphicFramePr>
        <p:xfrm>
          <a:off x="457200" y="1087115"/>
          <a:ext cx="8229600" cy="4142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332656"/>
            <a:ext cx="828092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БИПРОН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5661248"/>
            <a:ext cx="7632848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dirty="0"/>
              <a:t>Не требует обслуживания</a:t>
            </a:r>
          </a:p>
        </p:txBody>
      </p:sp>
    </p:spTree>
    <p:extLst>
      <p:ext uri="{BB962C8B-B14F-4D97-AF65-F5344CB8AC3E}">
        <p14:creationId xmlns:p14="http://schemas.microsoft.com/office/powerpoint/2010/main" val="12882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23528" y="277812"/>
            <a:ext cx="8640960" cy="62475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FF00"/>
                </a:solidFill>
              </a:rPr>
              <a:t>Состав комплекта заземления «Бипрон» </a:t>
            </a:r>
            <a:r>
              <a:rPr lang="ru-RU" sz="3600" b="1" dirty="0" smtClean="0">
                <a:solidFill>
                  <a:srgbClr val="FFFF00"/>
                </a:solidFill>
              </a:rPr>
              <a:t>длиной:</a:t>
            </a:r>
            <a:endParaRPr lang="ru-RU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140194" cy="2843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3839657" cy="4267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9" y="1700808"/>
            <a:ext cx="8568952" cy="47363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42299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Сравнительный анализ годового изменения сопротивления традиционного электрода и Бипрон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299695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Традиционный </a:t>
            </a:r>
            <a:r>
              <a:rPr lang="ru-RU" dirty="0" smtClean="0">
                <a:solidFill>
                  <a:srgbClr val="FF0000"/>
                </a:solidFill>
              </a:rPr>
              <a:t>заземлитель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52292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БИПРОН</a:t>
            </a:r>
          </a:p>
        </p:txBody>
      </p:sp>
    </p:spTree>
    <p:extLst>
      <p:ext uri="{BB962C8B-B14F-4D97-AF65-F5344CB8AC3E}">
        <p14:creationId xmlns:p14="http://schemas.microsoft.com/office/powerpoint/2010/main" val="39658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FF00"/>
                </a:solidFill>
              </a:rPr>
              <a:t>Минеральный активатор грунта     «МАГ-2000»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628800"/>
            <a:ext cx="4258816" cy="489654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/>
              <a:t>Система «</a:t>
            </a:r>
            <a:r>
              <a:rPr lang="en-US" sz="2400" b="1" dirty="0"/>
              <a:t>Smart Gel</a:t>
            </a:r>
            <a:r>
              <a:rPr lang="ru-RU" sz="2400" b="1" dirty="0"/>
              <a:t>»</a:t>
            </a:r>
          </a:p>
          <a:p>
            <a:pPr eaLnBrk="1" hangingPunct="1">
              <a:defRPr/>
            </a:pPr>
            <a:r>
              <a:rPr lang="ru-RU" sz="2400" b="1" dirty="0"/>
              <a:t>Удержание  влаги вокруг электрода</a:t>
            </a:r>
          </a:p>
          <a:p>
            <a:pPr eaLnBrk="1" hangingPunct="1">
              <a:defRPr/>
            </a:pPr>
            <a:r>
              <a:rPr lang="ru-RU" sz="2400" b="1" dirty="0"/>
              <a:t>Низкое удельное сопротивление         (</a:t>
            </a:r>
            <a:r>
              <a:rPr lang="en-US" sz="2400" b="1" dirty="0" smtClean="0"/>
              <a:t>0,50</a:t>
            </a:r>
            <a:r>
              <a:rPr lang="ru-RU" sz="2400" b="1" dirty="0" smtClean="0"/>
              <a:t> </a:t>
            </a:r>
            <a:r>
              <a:rPr lang="ru-RU" sz="2400" b="1" dirty="0"/>
              <a:t>Ом*м</a:t>
            </a:r>
            <a:r>
              <a:rPr lang="ru-RU" sz="2400" dirty="0"/>
              <a:t>)</a:t>
            </a:r>
          </a:p>
          <a:p>
            <a:pPr eaLnBrk="1" hangingPunct="1">
              <a:defRPr/>
            </a:pPr>
            <a:r>
              <a:rPr lang="ru-RU" sz="2400" b="1" dirty="0"/>
              <a:t>Диапазон температур       от -60  до +60  ͦ С</a:t>
            </a:r>
          </a:p>
          <a:p>
            <a:pPr eaLnBrk="1" hangingPunct="1">
              <a:defRPr/>
            </a:pPr>
            <a:r>
              <a:rPr lang="ru-RU" sz="2400" b="1" dirty="0"/>
              <a:t>Не растворим в воде</a:t>
            </a:r>
            <a:endParaRPr lang="ru-RU" sz="2400" dirty="0"/>
          </a:p>
          <a:p>
            <a:pPr eaLnBrk="1" hangingPunct="1">
              <a:defRPr/>
            </a:pPr>
            <a:r>
              <a:rPr lang="ru-RU" sz="2400" b="1" dirty="0"/>
              <a:t>Не изменяет свойств в течении всего периода эксплуатации.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28800"/>
            <a:ext cx="2793379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FF3300"/>
                </a:solidFill>
              </a:rPr>
              <a:t/>
            </a:r>
            <a:br>
              <a:rPr lang="ru-RU" sz="4000" b="1" dirty="0">
                <a:solidFill>
                  <a:srgbClr val="FF3300"/>
                </a:solidFill>
              </a:rPr>
            </a:br>
            <a:r>
              <a:rPr lang="ru-RU" sz="4000" b="1" dirty="0">
                <a:solidFill>
                  <a:schemeClr val="tx1"/>
                </a:solidFill>
              </a:rPr>
              <a:t>Минеральный активатор грунта «МАГ-2000»</a:t>
            </a:r>
            <a:r>
              <a:rPr lang="ru-RU" sz="4000" dirty="0">
                <a:solidFill>
                  <a:srgbClr val="FF3300"/>
                </a:solidFill>
              </a:rPr>
              <a:t/>
            </a:r>
            <a:br>
              <a:rPr lang="ru-RU" sz="4000" dirty="0">
                <a:solidFill>
                  <a:srgbClr val="FF3300"/>
                </a:solidFill>
              </a:rPr>
            </a:br>
            <a:endParaRPr lang="ru-RU" sz="4000" dirty="0">
              <a:solidFill>
                <a:srgbClr val="FF33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19695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00"/>
                </a:solidFill>
              </a:rPr>
              <a:t>Снижение переходного сопротивления </a:t>
            </a:r>
            <a:r>
              <a:rPr lang="ru-RU" sz="2800" b="1" dirty="0" smtClean="0">
                <a:solidFill>
                  <a:srgbClr val="FFFF00"/>
                </a:solidFill>
              </a:rPr>
              <a:t>электрод-грунт (анод-грунт)</a:t>
            </a:r>
            <a:endParaRPr lang="ru-RU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00"/>
                </a:solidFill>
              </a:rPr>
              <a:t>Увеличение площади токоотдачи электрода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FFFF00"/>
                </a:solidFill>
              </a:rPr>
              <a:t>Хорошая адгезия к поверхности электрода</a:t>
            </a:r>
            <a:r>
              <a:rPr lang="ru-RU" sz="2800" dirty="0">
                <a:solidFill>
                  <a:schemeClr val="hlink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dirty="0"/>
          </a:p>
        </p:txBody>
      </p:sp>
      <p:sp>
        <p:nvSpPr>
          <p:cNvPr id="4" name="TextBox 1"/>
          <p:cNvSpPr txBox="1"/>
          <p:nvPr/>
        </p:nvSpPr>
        <p:spPr>
          <a:xfrm>
            <a:off x="467544" y="5085184"/>
            <a:ext cx="8208912" cy="12241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Повышает 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эффективность ЗУ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10 раз!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uiExpand="1" build="p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7812"/>
            <a:ext cx="6311186" cy="127897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БИПРОН-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VOLTBLOC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система защиты от напряжений и управления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освещением.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12" y="2927855"/>
            <a:ext cx="1989636" cy="239159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722" y="277813"/>
            <a:ext cx="2113750" cy="624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727526"/>
            <a:ext cx="496855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от повышенных перенапряжений (грозовые разряды);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от пониженного напряжения;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освещением.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696915"/>
            <a:ext cx="388843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Силовой блок «ВОЛЬТБЛОК-КВС»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156012"/>
            <a:ext cx="5400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Блок управления освещением «Бипрон </a:t>
            </a:r>
            <a:r>
              <a:rPr lang="ru-RU" dirty="0" err="1"/>
              <a:t>ВолТек</a:t>
            </a:r>
            <a:r>
              <a:rPr lang="ru-RU" dirty="0"/>
              <a:t>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5233766"/>
            <a:ext cx="151216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ВКЛЮЧАЕТ:</a:t>
            </a:r>
            <a:endParaRPr lang="ru-RU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44199153"/>
              </p:ext>
            </p:extLst>
          </p:nvPr>
        </p:nvGraphicFramePr>
        <p:xfrm>
          <a:off x="251520" y="2996952"/>
          <a:ext cx="4464496" cy="2192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00" y="3098432"/>
            <a:ext cx="1007822" cy="4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35098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 smtClean="0"/>
              <a:t>Технические характеристики ВОЛЬТБЛОК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0" y="2060848"/>
            <a:ext cx="8190020" cy="38955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120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Анодное заземление Бипрон -АЗТ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marL="0" indent="0">
              <a:buNone/>
            </a:pPr>
            <a:endParaRPr lang="ru-RU" sz="1000" b="1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sz="1000" b="1" u="sng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5412" y="3255226"/>
            <a:ext cx="2483643" cy="4415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51" y="1498248"/>
            <a:ext cx="3439850" cy="5206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98248"/>
            <a:ext cx="4415365" cy="26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Сравнительная характеристика глубинных анодных заземлителей, и анодных электродов серии «Бипрон-АЗТ»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64832"/>
            <a:ext cx="8200141" cy="34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Бипрон -АЗТ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 marL="0" indent="0">
              <a:buNone/>
            </a:pPr>
            <a:r>
              <a:rPr lang="ru-RU" sz="3600" b="1" u="sng" dirty="0" smtClean="0">
                <a:solidFill>
                  <a:srgbClr val="FFFF00"/>
                </a:solidFill>
              </a:rPr>
              <a:t>Быстрый </a:t>
            </a:r>
            <a:r>
              <a:rPr lang="ru-RU" sz="3600" b="1" u="sng" dirty="0">
                <a:solidFill>
                  <a:srgbClr val="FFFF00"/>
                </a:solidFill>
              </a:rPr>
              <a:t>монтаж. Простое обслуживание.</a:t>
            </a:r>
          </a:p>
          <a:p>
            <a:pPr marL="0" indent="0">
              <a:buNone/>
            </a:pPr>
            <a:endParaRPr lang="ru-RU" sz="1000" b="1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sz="1000" b="1" u="sng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ru-RU" b="1" dirty="0">
                <a:effectLst/>
              </a:rPr>
              <a:t>Значительное сокращение трудозатрат на монтаж.</a:t>
            </a:r>
          </a:p>
          <a:p>
            <a:pPr>
              <a:buFontTx/>
              <a:buChar char="-"/>
            </a:pPr>
            <a:r>
              <a:rPr lang="ru-RU" b="1" dirty="0">
                <a:effectLst/>
              </a:rPr>
              <a:t>Минимум машин и механизмов</a:t>
            </a:r>
          </a:p>
          <a:p>
            <a:pPr>
              <a:buFontTx/>
              <a:buChar char="-"/>
            </a:pPr>
            <a:r>
              <a:rPr lang="ru-RU" b="1" dirty="0">
                <a:effectLst/>
              </a:rPr>
              <a:t>Простая эксплуатация</a:t>
            </a:r>
          </a:p>
          <a:p>
            <a:pPr>
              <a:buFontTx/>
              <a:buChar char="-"/>
            </a:pPr>
            <a:r>
              <a:rPr lang="ru-RU" b="1" dirty="0">
                <a:effectLst/>
              </a:rPr>
              <a:t>Подтвержденный срок службы 30 лет!</a:t>
            </a:r>
          </a:p>
        </p:txBody>
      </p:sp>
    </p:spTree>
    <p:extLst>
      <p:ext uri="{BB962C8B-B14F-4D97-AF65-F5344CB8AC3E}">
        <p14:creationId xmlns:p14="http://schemas.microsoft.com/office/powerpoint/2010/main" val="6881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56701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>
                <a:solidFill>
                  <a:srgbClr val="FFFF00"/>
                </a:solidFill>
                <a:effectLst/>
              </a:rPr>
              <a:t>Причины аварии и отказов на подстанциях и в электрических сетях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367240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Износ оборудования</a:t>
            </a:r>
          </a:p>
          <a:p>
            <a:r>
              <a:rPr lang="ru-RU" dirty="0"/>
              <a:t>Человеческий фактор</a:t>
            </a:r>
          </a:p>
          <a:p>
            <a:r>
              <a:rPr lang="ru-RU" dirty="0"/>
              <a:t>Износ ЗУ</a:t>
            </a:r>
          </a:p>
          <a:p>
            <a:r>
              <a:rPr lang="ru-RU" dirty="0"/>
              <a:t>Грозовые разряды</a:t>
            </a:r>
          </a:p>
          <a:p>
            <a:r>
              <a:rPr lang="ru-RU" dirty="0"/>
              <a:t>Некачественный монтаж и ремонт оборудования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16832"/>
            <a:ext cx="1901011" cy="158417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17" y="2924944"/>
            <a:ext cx="2220297" cy="15556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611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7813"/>
            <a:ext cx="843528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</a:rPr>
              <a:t>График изменения 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сопротивления «Бипрон» за 30-ти летний цикл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1" y="1700808"/>
            <a:ext cx="8468377" cy="49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77813"/>
            <a:ext cx="8525595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>
                <a:effectLst/>
              </a:rPr>
              <a:t/>
            </a:r>
            <a:br>
              <a:rPr lang="ru-RU" sz="4000" b="1" dirty="0">
                <a:effectLst/>
              </a:rPr>
            </a:br>
            <a:r>
              <a:rPr lang="ru-RU" sz="4000" b="1" dirty="0">
                <a:solidFill>
                  <a:srgbClr val="FFFF00"/>
                </a:solidFill>
                <a:effectLst/>
              </a:rPr>
              <a:t>Бипрон – контроль качества на всех этапах производства.</a:t>
            </a:r>
            <a:r>
              <a:rPr lang="ru-RU" dirty="0">
                <a:solidFill>
                  <a:srgbClr val="00B0F0"/>
                </a:solidFill>
                <a:effectLst/>
              </a:rPr>
              <a:t/>
            </a:r>
            <a:br>
              <a:rPr lang="ru-RU" dirty="0">
                <a:solidFill>
                  <a:srgbClr val="00B0F0"/>
                </a:solidFill>
                <a:effectLst/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56890"/>
            <a:ext cx="3528392" cy="3948439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292080" y="581803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Каждая партия продукции Бипрон проходит тщательную проверку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4" y="4449886"/>
            <a:ext cx="464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Заготовки электродов в цехе, подготовленные для дальнейшей обработки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756890"/>
            <a:ext cx="4649881" cy="26155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019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539552" y="404664"/>
            <a:ext cx="8229600" cy="6453336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</a:rPr>
              <a:t>Бипрон-правильный выбор</a:t>
            </a:r>
          </a:p>
          <a:p>
            <a:pPr marL="0" indent="0" algn="ctr">
              <a:buNone/>
            </a:pPr>
            <a:endParaRPr lang="ru-RU" b="1" dirty="0"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ПАО «</a:t>
            </a:r>
            <a:r>
              <a:rPr lang="ru-RU" sz="2800" dirty="0" err="1" smtClean="0"/>
              <a:t>Россети</a:t>
            </a:r>
            <a:endParaRPr lang="ru-RU" sz="2800" dirty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ПАО </a:t>
            </a:r>
            <a:r>
              <a:rPr lang="ru-RU" sz="2800" dirty="0"/>
              <a:t>«Газпром - Нефть</a:t>
            </a:r>
            <a:r>
              <a:rPr lang="ru-RU" sz="2800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АО «Мосгаз»</a:t>
            </a:r>
            <a:endParaRPr lang="ru-RU" sz="2800" dirty="0"/>
          </a:p>
          <a:p>
            <a:pPr>
              <a:buFont typeface="Arial" pitchFamily="34" charset="0"/>
              <a:buChar char="•"/>
            </a:pPr>
            <a:r>
              <a:rPr lang="ru-RU" sz="2800" dirty="0"/>
              <a:t>ООО «</a:t>
            </a:r>
            <a:r>
              <a:rPr lang="ru-RU" sz="2800" dirty="0" err="1"/>
              <a:t>ГазпромТрансгаз</a:t>
            </a:r>
            <a:r>
              <a:rPr lang="ru-RU" sz="2800" dirty="0"/>
              <a:t> Томск»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ОАО «РЖД»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ОАО «АК «</a:t>
            </a:r>
            <a:r>
              <a:rPr lang="ru-RU" sz="2800" dirty="0" smtClean="0"/>
              <a:t>Железные </a:t>
            </a:r>
            <a:r>
              <a:rPr lang="ru-RU" sz="2800" dirty="0"/>
              <a:t>дороги Якутии»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ООО «Иркутскэнерго»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УФСИН РФ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/>
              <a:t>Управление </a:t>
            </a:r>
            <a:r>
              <a:rPr lang="ru-RU" sz="2800" dirty="0" smtClean="0"/>
              <a:t>федерального казначейства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1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77280"/>
            <a:ext cx="8229600" cy="4854178"/>
          </a:xfrm>
        </p:spPr>
      </p:pic>
      <p:sp>
        <p:nvSpPr>
          <p:cNvPr id="4" name="TextBox 3"/>
          <p:cNvSpPr txBox="1"/>
          <p:nvPr/>
        </p:nvSpPr>
        <p:spPr>
          <a:xfrm>
            <a:off x="611560" y="580526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Подстанция 220/110/35 </a:t>
            </a:r>
            <a:r>
              <a:rPr lang="ru-RU" sz="2400" dirty="0" err="1"/>
              <a:t>кВ</a:t>
            </a:r>
            <a:r>
              <a:rPr lang="ru-RU" sz="2400" dirty="0"/>
              <a:t> город Ленск (Восточная Сибирь)</a:t>
            </a:r>
          </a:p>
        </p:txBody>
      </p:sp>
    </p:spTree>
    <p:extLst>
      <p:ext uri="{BB962C8B-B14F-4D97-AF65-F5344CB8AC3E}">
        <p14:creationId xmlns:p14="http://schemas.microsoft.com/office/powerpoint/2010/main" val="35407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200800" cy="4366443"/>
          </a:xfrm>
        </p:spPr>
      </p:pic>
      <p:sp>
        <p:nvSpPr>
          <p:cNvPr id="4" name="TextBox 3"/>
          <p:cNvSpPr txBox="1"/>
          <p:nvPr/>
        </p:nvSpPr>
        <p:spPr>
          <a:xfrm>
            <a:off x="1043608" y="515719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Строительство завода по переработке газа и конденсата в городе </a:t>
            </a:r>
            <a:r>
              <a:rPr lang="ru-RU" sz="2000" dirty="0" err="1"/>
              <a:t>Кысыл</a:t>
            </a:r>
            <a:r>
              <a:rPr lang="ru-RU" sz="2000" dirty="0"/>
              <a:t>-Сыр (Западная Якутия)</a:t>
            </a:r>
          </a:p>
        </p:txBody>
      </p:sp>
    </p:spTree>
    <p:extLst>
      <p:ext uri="{BB962C8B-B14F-4D97-AF65-F5344CB8AC3E}">
        <p14:creationId xmlns:p14="http://schemas.microsoft.com/office/powerpoint/2010/main" val="17329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214442" cy="5410832"/>
          </a:xfrm>
        </p:spPr>
      </p:pic>
    </p:spTree>
    <p:extLst>
      <p:ext uri="{BB962C8B-B14F-4D97-AF65-F5344CB8AC3E}">
        <p14:creationId xmlns:p14="http://schemas.microsoft.com/office/powerpoint/2010/main" val="16787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5537184"/>
            <a:ext cx="8229600" cy="772135"/>
          </a:xfrm>
        </p:spPr>
        <p:txBody>
          <a:bodyPr/>
          <a:lstStyle/>
          <a:p>
            <a:r>
              <a:rPr lang="ru-RU" sz="2400" dirty="0"/>
              <a:t>Обустройство энергоснабжения месторождений нефти и газа Ямал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705301" cy="51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6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342234" cy="400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48" y="29567904"/>
            <a:ext cx="4032981" cy="30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283967" cy="3212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19" y="4797152"/>
            <a:ext cx="874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EVN</a:t>
            </a:r>
            <a:r>
              <a:rPr lang="ru-RU" sz="2400" dirty="0"/>
              <a:t> Северные сети, ВЛ110 </a:t>
            </a:r>
            <a:r>
              <a:rPr lang="ru-RU" sz="2400" dirty="0" err="1"/>
              <a:t>кВ</a:t>
            </a:r>
            <a:r>
              <a:rPr lang="ru-RU" sz="2400" dirty="0"/>
              <a:t>, Ха Лонг, Вьетнам, 2016 г</a:t>
            </a:r>
          </a:p>
        </p:txBody>
      </p:sp>
    </p:spTree>
    <p:extLst>
      <p:ext uri="{BB962C8B-B14F-4D97-AF65-F5344CB8AC3E}">
        <p14:creationId xmlns:p14="http://schemas.microsoft.com/office/powerpoint/2010/main" val="17794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9947" y="1049735"/>
            <a:ext cx="3447734" cy="258580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48" y="1052736"/>
            <a:ext cx="3190842" cy="425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62514"/>
            <a:ext cx="2418708" cy="3224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587727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ПС </a:t>
            </a:r>
            <a:r>
              <a:rPr lang="en-US" dirty="0" err="1"/>
              <a:t>Sesan</a:t>
            </a:r>
            <a:r>
              <a:rPr lang="en-US" dirty="0"/>
              <a:t> 4 </a:t>
            </a:r>
            <a:r>
              <a:rPr lang="ru-RU" dirty="0"/>
              <a:t>и ВЛ 220 </a:t>
            </a:r>
            <a:r>
              <a:rPr lang="ru-RU" dirty="0" err="1"/>
              <a:t>кВ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2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339752" y="404664"/>
            <a:ext cx="4270257" cy="6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2151112"/>
          </a:xfrm>
        </p:spPr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</a:rPr>
              <a:t>Традиционные способы </a:t>
            </a:r>
            <a:r>
              <a:rPr lang="ru-RU" sz="2800" b="1" dirty="0" smtClean="0">
                <a:solidFill>
                  <a:srgbClr val="FFFF00"/>
                </a:solidFill>
              </a:rPr>
              <a:t>защиты электроустановок </a:t>
            </a:r>
            <a:r>
              <a:rPr lang="ru-RU" sz="2800" b="1" dirty="0">
                <a:solidFill>
                  <a:srgbClr val="FFFF00"/>
                </a:solidFill>
              </a:rPr>
              <a:t>не отвечают современным требованиям </a:t>
            </a:r>
            <a:r>
              <a:rPr lang="ru-RU" sz="2800" b="1" dirty="0" smtClean="0">
                <a:solidFill>
                  <a:srgbClr val="FFFF00"/>
                </a:solidFill>
              </a:rPr>
              <a:t>безопасности </a:t>
            </a:r>
            <a:r>
              <a:rPr lang="ru-RU" sz="2800" b="1" dirty="0">
                <a:solidFill>
                  <a:srgbClr val="FFFF00"/>
                </a:solidFill>
              </a:rPr>
              <a:t>на промышленных </a:t>
            </a:r>
            <a:r>
              <a:rPr lang="ru-RU" sz="2800" b="1" dirty="0" smtClean="0">
                <a:solidFill>
                  <a:srgbClr val="FFFF00"/>
                </a:solidFill>
              </a:rPr>
              <a:t>объектах.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" y="2204864"/>
            <a:ext cx="4083930" cy="275462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53" y="2204864"/>
            <a:ext cx="3585999" cy="32403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0" y="3825044"/>
            <a:ext cx="4514499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1062955"/>
          </a:xfrm>
        </p:spPr>
        <p:txBody>
          <a:bodyPr/>
          <a:lstStyle/>
          <a:p>
            <a:r>
              <a:rPr lang="ru-RU" dirty="0"/>
              <a:t>Наше производство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4968552" cy="2794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6452"/>
            <a:ext cx="4968552" cy="2794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77" y="908719"/>
            <a:ext cx="3190806" cy="56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9" y="597266"/>
            <a:ext cx="4402126" cy="2476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64" y="908720"/>
            <a:ext cx="3749033" cy="2111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35312"/>
            <a:ext cx="3707449" cy="2088232"/>
          </a:xfrm>
          <a:prstGeom prst="rect">
            <a:avLst/>
          </a:prstGeom>
        </p:spPr>
      </p:pic>
      <p:pic>
        <p:nvPicPr>
          <p:cNvPr id="11" name="Picture 2" descr="C:\Users\Алексей\OneDrive\Фотографии\Отправка готовой продукции заказчик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9" y="3621251"/>
            <a:ext cx="4402126" cy="247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67544" y="548680"/>
            <a:ext cx="8229600" cy="58531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ru-RU" sz="5400" i="0" dirty="0">
                <a:latin typeface="+mj-lt"/>
              </a:rPr>
              <a:t>ООО «Бипрон»</a:t>
            </a:r>
          </a:p>
          <a:p>
            <a:pPr marL="0" indent="0" algn="ctr">
              <a:buNone/>
            </a:pPr>
            <a:r>
              <a:rPr lang="en-US" sz="5400" i="0" dirty="0">
                <a:solidFill>
                  <a:srgbClr val="0070C0"/>
                </a:solidFill>
                <a:latin typeface="+mj-lt"/>
              </a:rPr>
              <a:t>www.bipron.com</a:t>
            </a:r>
            <a:endParaRPr lang="ru-RU" sz="5400" i="0" dirty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5400" i="0" dirty="0">
                <a:solidFill>
                  <a:srgbClr val="0070C0"/>
                </a:solidFill>
                <a:latin typeface="+mj-lt"/>
              </a:rPr>
              <a:t>т.(495)988-19-16</a:t>
            </a:r>
          </a:p>
          <a:p>
            <a:pPr marL="0" indent="0" algn="ctr">
              <a:buNone/>
            </a:pPr>
            <a:r>
              <a:rPr lang="ru-RU" sz="5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0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9656" y="342436"/>
            <a:ext cx="8229600" cy="149500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Способы понижения сопротивления грунта</a:t>
            </a:r>
            <a:r>
              <a:rPr lang="ru-RU" sz="3200" b="1" dirty="0">
                <a:solidFill>
                  <a:srgbClr val="FFFF00"/>
                </a:solidFill>
              </a:rPr>
              <a:t/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C000"/>
                </a:solidFill>
              </a:rPr>
              <a:t>Замещение части грунта </a:t>
            </a:r>
            <a:r>
              <a:rPr lang="ru-RU" sz="2000" b="1" dirty="0" smtClean="0">
                <a:solidFill>
                  <a:srgbClr val="FFC000"/>
                </a:solidFill>
              </a:rPr>
              <a:t>засыпками </a:t>
            </a:r>
            <a:r>
              <a:rPr lang="ru-RU" sz="2000" b="1" dirty="0">
                <a:solidFill>
                  <a:srgbClr val="FFC000"/>
                </a:solidFill>
              </a:rPr>
              <a:t>с  высокой электропроводностью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75252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Минусы: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1. Засыпки на основе глины</a:t>
            </a:r>
          </a:p>
          <a:p>
            <a:pPr marL="0" indent="0">
              <a:buNone/>
            </a:pPr>
            <a:r>
              <a:rPr lang="ru-RU" sz="2400" b="1" dirty="0"/>
              <a:t>- Высокий коэффициент расширения </a:t>
            </a:r>
          </a:p>
          <a:p>
            <a:pPr marL="0" indent="0">
              <a:buNone/>
            </a:pPr>
            <a:r>
              <a:rPr lang="ru-RU" sz="2400" b="1" dirty="0"/>
              <a:t>- </a:t>
            </a:r>
            <a:r>
              <a:rPr lang="ru-RU" sz="2400" b="1" dirty="0" err="1"/>
              <a:t>Водобарьер</a:t>
            </a:r>
            <a:r>
              <a:rPr lang="ru-RU" sz="2400" b="1" dirty="0"/>
              <a:t> в засушливый период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2.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FF00"/>
                </a:solidFill>
              </a:rPr>
              <a:t>Засыпки на основе графита</a:t>
            </a:r>
          </a:p>
          <a:p>
            <a:pPr>
              <a:buFontTx/>
              <a:buChar char="-"/>
            </a:pPr>
            <a:r>
              <a:rPr lang="ru-RU" sz="2400" b="1" dirty="0"/>
              <a:t>Плохая </a:t>
            </a:r>
            <a:r>
              <a:rPr lang="ru-RU" sz="2400" b="1" dirty="0" err="1"/>
              <a:t>влагоудерживающая</a:t>
            </a:r>
            <a:r>
              <a:rPr lang="ru-RU" sz="2400" b="1" dirty="0"/>
              <a:t> способность</a:t>
            </a:r>
          </a:p>
          <a:p>
            <a:pPr>
              <a:buFontTx/>
              <a:buChar char="-"/>
            </a:pPr>
            <a:r>
              <a:rPr lang="ru-RU" sz="2400" b="1" dirty="0"/>
              <a:t>Небольшой срок службы.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3. Засыпки на основе цемента</a:t>
            </a:r>
          </a:p>
          <a:p>
            <a:pPr marL="0" indent="0">
              <a:buNone/>
            </a:pPr>
            <a:r>
              <a:rPr lang="ru-RU" sz="2400" b="1" dirty="0"/>
              <a:t>- Разница линейного расширения с электродом приводит к разрушению. (цемент 10х10</a:t>
            </a:r>
            <a:r>
              <a:rPr lang="ru-RU" sz="1050" b="1" dirty="0"/>
              <a:t>-6</a:t>
            </a:r>
            <a:r>
              <a:rPr lang="ru-RU" sz="2400" b="1" dirty="0"/>
              <a:t>сталь 13х10</a:t>
            </a:r>
            <a:r>
              <a:rPr lang="ru-RU" sz="1050" b="1" dirty="0"/>
              <a:t>-6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b="1" dirty="0" smtClean="0"/>
              <a:t>Глубинные </a:t>
            </a:r>
            <a:r>
              <a:rPr lang="ru-RU" sz="3200" b="1" dirty="0"/>
              <a:t>электроды</a:t>
            </a:r>
          </a:p>
        </p:txBody>
      </p:sp>
      <p:graphicFrame>
        <p:nvGraphicFramePr>
          <p:cNvPr id="4" name="Объект 3" descr="Обычный стальной электрод ᴓ19мм, длиной 3м&#10;" title="Длина электрода, м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87503"/>
              </p:ext>
            </p:extLst>
          </p:nvPr>
        </p:nvGraphicFramePr>
        <p:xfrm>
          <a:off x="490552" y="1741457"/>
          <a:ext cx="8229600" cy="483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3808" y="6406893"/>
            <a:ext cx="252028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Длина электрода, 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4060" y="2771603"/>
            <a:ext cx="18002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Удельное сопротивление грунта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44660" y="908720"/>
            <a:ext cx="8229600" cy="792088"/>
          </a:xfrm>
          <a:prstGeom prst="rect">
            <a:avLst/>
          </a:prstGeo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Зависимость сопротивления электрода от его длины. Трудозатраты при монтаже ЗУ.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735483"/>
            <a:ext cx="208823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Сопротивление электрода, Ом*м</a:t>
            </a:r>
          </a:p>
        </p:txBody>
      </p:sp>
    </p:spTree>
    <p:extLst>
      <p:ext uri="{BB962C8B-B14F-4D97-AF65-F5344CB8AC3E}">
        <p14:creationId xmlns:p14="http://schemas.microsoft.com/office/powerpoint/2010/main" val="21475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404664"/>
            <a:ext cx="7784207" cy="88642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000" dirty="0">
                <a:solidFill>
                  <a:srgbClr val="FFFF00"/>
                </a:solidFill>
              </a:rPr>
              <a:t>Монтаж контура заземления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038" y="5013176"/>
            <a:ext cx="8219256" cy="151216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dirty="0"/>
              <a:t>Расстояние между заземлителями должно исключать их взаимное влияние друг на друга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628800"/>
            <a:ext cx="7712199" cy="3126037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309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5" y="3861048"/>
            <a:ext cx="7079969" cy="216024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При уменьшении расстояния между заземлителями, их эффективность снижается на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FF00"/>
                </a:solidFill>
              </a:rPr>
              <a:t>5-40%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79969" cy="254937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486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99" y="1944169"/>
            <a:ext cx="4946497" cy="16021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78719" cy="2060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4" y="4005064"/>
            <a:ext cx="2424584" cy="2898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45" y="4229230"/>
            <a:ext cx="1040834" cy="415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22" y="4041068"/>
            <a:ext cx="2105753" cy="2807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83550"/>
            <a:ext cx="3671350" cy="2074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7944" y="582077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Бипрон-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LEDstar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2321" y="6453336"/>
            <a:ext cx="17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Бипрон-АЗТ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293" y="-5617"/>
            <a:ext cx="2131706" cy="3146585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9799" y="3645024"/>
            <a:ext cx="4946498" cy="79208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C000"/>
                </a:solidFill>
              </a:rPr>
              <a:t>Комплексное решение проблем электрозащиты и ЭХЗ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ru-RU" b="1" dirty="0">
                <a:solidFill>
                  <a:srgbClr val="00B050"/>
                </a:solidFill>
              </a:rPr>
              <a:t>Бипрон-активный электрод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9065" y="6061563"/>
            <a:ext cx="415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ᴓ70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мм.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Длина: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72" y="1280236"/>
            <a:ext cx="6500988" cy="4920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372" y="1280236"/>
            <a:ext cx="1940634" cy="5390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Вертикальное исполнение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9912" y="1280236"/>
            <a:ext cx="1938082" cy="5390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Горизонтальное исполнение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19507</TotalTime>
  <Words>506</Words>
  <Application>Microsoft Office PowerPoint</Application>
  <PresentationFormat>Экран (4:3)</PresentationFormat>
  <Paragraphs>108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Candara</vt:lpstr>
      <vt:lpstr>Wingdings</vt:lpstr>
      <vt:lpstr>Лучи</vt:lpstr>
      <vt:lpstr>Tradeshow</vt:lpstr>
      <vt:lpstr>Комплексная защита электроустановок от внешних и внутренних электрических водействий. Системы ЭХЗ подземных коммуникаций. Обзор решений «Бипрон».  Грибанов Алексей Сергеевич Технический директор ООО «Бипрон»</vt:lpstr>
      <vt:lpstr>Причины аварии и отказов на подстанциях и в электрических сетях</vt:lpstr>
      <vt:lpstr>Традиционные способы защиты электроустановок не отвечают современным требованиям безопасности на промышленных объектах.</vt:lpstr>
      <vt:lpstr>Способы понижения сопротивления грунта Замещение части грунта засыпками с  высокой электропроводностью</vt:lpstr>
      <vt:lpstr>Глубинные электроды</vt:lpstr>
      <vt:lpstr>Монтаж контура заземления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Сравнительный анализ годового изменения сопротивления традиционного электрода и Бипрон</vt:lpstr>
      <vt:lpstr>Минеральный активатор грунта     «МАГ-2000»</vt:lpstr>
      <vt:lpstr> Минеральный активатор грунта «МАГ-2000» </vt:lpstr>
      <vt:lpstr>БИПРОН-VOLTBLOC Комплексная система защиты от напряжений и управления LED – освещением.</vt:lpstr>
      <vt:lpstr>Технические характеристики ВОЛЬТБЛОК</vt:lpstr>
      <vt:lpstr>Анодное заземление Бипрон -АЗТ</vt:lpstr>
      <vt:lpstr>Сравнительная характеристика глубинных анодных заземлителей, и анодных электродов серии «Бипрон-АЗТ»</vt:lpstr>
      <vt:lpstr>Бипрон -АЗТ</vt:lpstr>
      <vt:lpstr>График изменения  сопротивления «Бипрон» за 30-ти летний цикл.</vt:lpstr>
      <vt:lpstr> Бипрон – контроль качества на всех этапах производства.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Бипрон</dc:title>
  <dc:creator>User</dc:creator>
  <cp:lastModifiedBy>Gribanov Alexei</cp:lastModifiedBy>
  <cp:revision>358</cp:revision>
  <cp:lastPrinted>2012-12-05T08:58:39Z</cp:lastPrinted>
  <dcterms:created xsi:type="dcterms:W3CDTF">2011-01-11T04:23:25Z</dcterms:created>
  <dcterms:modified xsi:type="dcterms:W3CDTF">2019-10-22T04:00:35Z</dcterms:modified>
</cp:coreProperties>
</file>